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75" r:id="rId8"/>
    <p:sldId id="276" r:id="rId9"/>
    <p:sldId id="264" r:id="rId10"/>
    <p:sldId id="277" r:id="rId11"/>
    <p:sldId id="261" r:id="rId12"/>
    <p:sldId id="273" r:id="rId13"/>
    <p:sldId id="272" r:id="rId14"/>
    <p:sldId id="267" r:id="rId15"/>
    <p:sldId id="262" r:id="rId16"/>
    <p:sldId id="263" r:id="rId17"/>
    <p:sldId id="271" r:id="rId18"/>
    <p:sldId id="266" r:id="rId19"/>
    <p:sldId id="268" r:id="rId20"/>
    <p:sldId id="269" r:id="rId21"/>
  </p:sldIdLst>
  <p:sldSz cx="10691813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8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284"/>
    <a:srgbClr val="002B4D"/>
    <a:srgbClr val="F73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8" autoAdjust="0"/>
    <p:restoredTop sz="94660"/>
  </p:normalViewPr>
  <p:slideViewPr>
    <p:cSldViewPr snapToGrid="0">
      <p:cViewPr>
        <p:scale>
          <a:sx n="125" d="100"/>
          <a:sy n="125" d="100"/>
        </p:scale>
        <p:origin x="888" y="-918"/>
      </p:cViewPr>
      <p:guideLst>
        <p:guide orient="horz" pos="1338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E0BA-5315-4A48-9FB0-8908BD72CDCA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F5A-24CF-491A-9CA6-111BCC02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5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E0BA-5315-4A48-9FB0-8908BD72CDCA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F5A-24CF-491A-9CA6-111BCC02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9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E0BA-5315-4A48-9FB0-8908BD72CDCA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F5A-24CF-491A-9CA6-111BCC02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9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E0BA-5315-4A48-9FB0-8908BD72CDCA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F5A-24CF-491A-9CA6-111BCC02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5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E0BA-5315-4A48-9FB0-8908BD72CDCA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F5A-24CF-491A-9CA6-111BCC02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2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E0BA-5315-4A48-9FB0-8908BD72CDCA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F5A-24CF-491A-9CA6-111BCC02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98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E0BA-5315-4A48-9FB0-8908BD72CDCA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F5A-24CF-491A-9CA6-111BCC02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4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E0BA-5315-4A48-9FB0-8908BD72CDCA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F5A-24CF-491A-9CA6-111BCC02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E0BA-5315-4A48-9FB0-8908BD72CDCA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F5A-24CF-491A-9CA6-111BCC02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8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E0BA-5315-4A48-9FB0-8908BD72CDCA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F5A-24CF-491A-9CA6-111BCC02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8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E0BA-5315-4A48-9FB0-8908BD72CDCA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0F5A-24CF-491A-9CA6-111BCC02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1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EE0BA-5315-4A48-9FB0-8908BD72CDCA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30F5A-24CF-491A-9CA6-111BCC027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7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ichko@edit-pro.r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zharkova@edit-pro.ru" TargetMode="External"/><Relationship Id="rId4" Type="http://schemas.openxmlformats.org/officeDocument/2006/relationships/hyperlink" Target="mailto:v.sapsalev@edit-pro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7897" y="5616809"/>
            <a:ext cx="8368509" cy="1825171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ГРУППА КОМПАНИЙ EDIT PRO (ЭДИТ ПРО)</a:t>
            </a:r>
          </a:p>
          <a:p>
            <a:r>
              <a:rPr lang="ru-RU" sz="20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www.edit-pro.ru</a:t>
            </a:r>
          </a:p>
        </p:txBody>
      </p:sp>
    </p:spTree>
    <p:extLst>
      <p:ext uri="{BB962C8B-B14F-4D97-AF65-F5344CB8AC3E}">
        <p14:creationId xmlns:p14="http://schemas.microsoft.com/office/powerpoint/2010/main" val="1507522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488267"/>
            <a:ext cx="2042164" cy="104241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66538" y="2100084"/>
            <a:ext cx="588007" cy="588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5183" y="2010820"/>
            <a:ext cx="6202484" cy="12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АО «Тандер» (Сеть магазинов «Магнит»).</a:t>
            </a:r>
          </a:p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1С</a:t>
            </a:r>
            <a:r>
              <a:rPr lang="en-US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: </a:t>
            </a:r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Зарплата и управление персоналом 8 КОРП.</a:t>
            </a:r>
            <a:endParaRPr lang="en-US" sz="2400" b="1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2020 г. – по настоящее время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5183" y="3617230"/>
            <a:ext cx="5592883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Развитие и сопровождение системы. Разработка и внедрение новых модулей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1D9CC-60B3-4D34-98FC-54A46D1A8FB6}"/>
              </a:ext>
            </a:extLst>
          </p:cNvPr>
          <p:cNvSpPr txBox="1"/>
          <p:nvPr/>
        </p:nvSpPr>
        <p:spPr>
          <a:xfrm>
            <a:off x="5945386" y="666283"/>
            <a:ext cx="403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B4D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КРУПНЕЙШИЕ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391498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488267"/>
            <a:ext cx="2042164" cy="104241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66538" y="2100082"/>
            <a:ext cx="588007" cy="588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5183" y="2010818"/>
            <a:ext cx="6934850" cy="12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ООО «</a:t>
            </a:r>
            <a:r>
              <a:rPr lang="ru-RU" sz="2400" b="1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Велесстрой</a:t>
            </a:r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 – СМУ». </a:t>
            </a:r>
          </a:p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1C:ERP. Управление предприятием 2</a:t>
            </a:r>
            <a:endParaRPr lang="en-US" sz="2400" b="1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2019 г. – 2021 </a:t>
            </a:r>
            <a:r>
              <a:rPr lang="ru-RU" sz="2000" i="1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г.г</a:t>
            </a:r>
            <a:r>
              <a:rPr lang="ru-RU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5183" y="3408267"/>
            <a:ext cx="6740117" cy="273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Roboto Slab" pitchFamily="2" charset="0"/>
              </a:rPr>
              <a:t>Разработка и внедрение системы «Производство спулов» базы данных учета производства работ на газоперерабатывающем заводе на базе решения «1С:Предприятие 8. ERP Управление предприятием 2».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Roboto Slab" pitchFamily="2" charset="0"/>
              </a:rPr>
              <a:t>Функциональное проектирование разрабатываемого решения проводилось в 1С:СППР (Система проектирования прикладных решений). Решение разрабатывается с использованием инструментов </a:t>
            </a:r>
            <a:r>
              <a:rPr lang="ru-RU" dirty="0" err="1">
                <a:solidFill>
                  <a:srgbClr val="002B4D"/>
                </a:solidFill>
                <a:latin typeface="Oranienbaum" panose="02000506080000020003" pitchFamily="2" charset="0"/>
                <a:ea typeface="Roboto Slab" pitchFamily="2" charset="0"/>
              </a:rPr>
              <a:t>Enterprise</a:t>
            </a: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Roboto Slab" pitchFamily="2" charset="0"/>
              </a:rPr>
              <a:t> </a:t>
            </a:r>
            <a:r>
              <a:rPr lang="ru-RU" dirty="0" err="1">
                <a:solidFill>
                  <a:srgbClr val="002B4D"/>
                </a:solidFill>
                <a:latin typeface="Oranienbaum" panose="02000506080000020003" pitchFamily="2" charset="0"/>
                <a:ea typeface="Roboto Slab" pitchFamily="2" charset="0"/>
              </a:rPr>
              <a:t>Development</a:t>
            </a: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Roboto Slab" pitchFamily="2" charset="0"/>
              </a:rPr>
              <a:t> </a:t>
            </a:r>
            <a:r>
              <a:rPr lang="ru-RU" dirty="0" err="1">
                <a:solidFill>
                  <a:srgbClr val="002B4D"/>
                </a:solidFill>
                <a:latin typeface="Oranienbaum" panose="02000506080000020003" pitchFamily="2" charset="0"/>
                <a:ea typeface="Roboto Slab" pitchFamily="2" charset="0"/>
              </a:rPr>
              <a:t>Tools</a:t>
            </a: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Roboto Slab" pitchFamily="2" charset="0"/>
              </a:rPr>
              <a:t> 1.16, </a:t>
            </a:r>
            <a:r>
              <a:rPr lang="ru-RU" dirty="0" err="1">
                <a:solidFill>
                  <a:srgbClr val="002B4D"/>
                </a:solidFill>
                <a:latin typeface="Oranienbaum" panose="02000506080000020003" pitchFamily="2" charset="0"/>
                <a:ea typeface="Roboto Slab" pitchFamily="2" charset="0"/>
              </a:rPr>
              <a:t>GitLab</a:t>
            </a: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Roboto Slab" pitchFamily="2" charset="0"/>
              </a:rPr>
              <a:t> CE, </a:t>
            </a:r>
            <a:r>
              <a:rPr lang="ru-RU" dirty="0" err="1">
                <a:solidFill>
                  <a:srgbClr val="002B4D"/>
                </a:solidFill>
                <a:latin typeface="Oranienbaum" panose="02000506080000020003" pitchFamily="2" charset="0"/>
                <a:ea typeface="Roboto Slab" pitchFamily="2" charset="0"/>
              </a:rPr>
              <a:t>SonarQube</a:t>
            </a: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Roboto Slab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963C01-2200-482B-A9BD-F7E32C4A140C}"/>
              </a:ext>
            </a:extLst>
          </p:cNvPr>
          <p:cNvSpPr txBox="1"/>
          <p:nvPr/>
        </p:nvSpPr>
        <p:spPr>
          <a:xfrm>
            <a:off x="5945386" y="666283"/>
            <a:ext cx="403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B4D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КРУПНЕЙШИЕ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292680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488267"/>
            <a:ext cx="2042164" cy="104241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66538" y="2100083"/>
            <a:ext cx="588007" cy="588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5183" y="2010819"/>
            <a:ext cx="8947555" cy="198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АО «</a:t>
            </a:r>
            <a:r>
              <a:rPr lang="ru-RU" sz="2400" b="1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Теплоэнергосервис</a:t>
            </a:r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» — Якутскэнерго.</a:t>
            </a:r>
            <a:br>
              <a:rPr lang="en-US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Система финансово-хозяйственной деятельности</a:t>
            </a:r>
            <a:b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на базе 1C:Управление производственным предприятием,</a:t>
            </a:r>
            <a:b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1С</a:t>
            </a:r>
            <a:r>
              <a:rPr lang="en-US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: </a:t>
            </a:r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Зарплата и управление персоналом 8.</a:t>
            </a:r>
            <a:endParaRPr lang="ru-RU" sz="24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2020 г. – 2022 </a:t>
            </a:r>
            <a:r>
              <a:rPr lang="ru-RU" sz="2000" i="1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г.г</a:t>
            </a:r>
            <a:r>
              <a:rPr lang="ru-RU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5183" y="4221426"/>
            <a:ext cx="6490349" cy="106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Работы по тиражированию и внедрению «Единой унифицированной учетной системы» ПАО «</a:t>
            </a:r>
            <a:r>
              <a:rPr lang="ru-RU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Русгидро</a:t>
            </a: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» на базе </a:t>
            </a:r>
            <a:r>
              <a:rPr lang="en-US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1C:</a:t>
            </a: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Управление производственным предприятием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1DE96-BF90-4FB1-ABC9-DBF81C633827}"/>
              </a:ext>
            </a:extLst>
          </p:cNvPr>
          <p:cNvSpPr txBox="1"/>
          <p:nvPr/>
        </p:nvSpPr>
        <p:spPr>
          <a:xfrm>
            <a:off x="5945386" y="666283"/>
            <a:ext cx="403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B4D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КРУПНЕЙШИЕ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3806062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488267"/>
            <a:ext cx="2042164" cy="104241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66538" y="2100083"/>
            <a:ext cx="588007" cy="588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5183" y="2010819"/>
            <a:ext cx="8947555" cy="12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ООО "Сбербанк-Сервис" - дочернее общество ПАО Сбербанк. Обслуживание ИТ-инфраструктуры Сбербанка РФ.</a:t>
            </a:r>
            <a:endParaRPr lang="ru-RU" sz="24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2020 г. – 2021 </a:t>
            </a:r>
            <a:r>
              <a:rPr lang="ru-RU" sz="2000" i="1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г.г</a:t>
            </a:r>
            <a:r>
              <a:rPr lang="ru-RU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5184" y="3752296"/>
            <a:ext cx="6490349" cy="1401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-</a:t>
            </a:r>
            <a:r>
              <a:rPr lang="en-US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 </a:t>
            </a: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Оказание услуг по разработке программного обеспечения 1С;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-</a:t>
            </a:r>
            <a:r>
              <a:rPr lang="en-US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 </a:t>
            </a: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Оказание услуг по разработке систем мониторинга </a:t>
            </a:r>
            <a:r>
              <a:rPr lang="ru-RU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Zabbix</a:t>
            </a: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, ELK, </a:t>
            </a:r>
            <a:r>
              <a:rPr lang="ru-RU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Prometheus</a:t>
            </a: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-</a:t>
            </a:r>
            <a:r>
              <a:rPr lang="en-US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 </a:t>
            </a: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Оказание услуг по разработке </a:t>
            </a:r>
            <a:r>
              <a:rPr lang="ru-RU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Python</a:t>
            </a: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, C, </a:t>
            </a:r>
            <a:r>
              <a:rPr lang="ru-RU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Java</a:t>
            </a: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1DE96-BF90-4FB1-ABC9-DBF81C633827}"/>
              </a:ext>
            </a:extLst>
          </p:cNvPr>
          <p:cNvSpPr txBox="1"/>
          <p:nvPr/>
        </p:nvSpPr>
        <p:spPr>
          <a:xfrm>
            <a:off x="5945386" y="666283"/>
            <a:ext cx="403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B4D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КРУПНЕЙШИЕ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202928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488267"/>
            <a:ext cx="2042164" cy="104241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66538" y="2100082"/>
            <a:ext cx="588007" cy="588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5184" y="2010818"/>
            <a:ext cx="8947555" cy="12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«Межрегиональная распределительная </a:t>
            </a:r>
          </a:p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сетевая компания Северо-Запада»</a:t>
            </a:r>
            <a:endParaRPr lang="ru-RU" sz="24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2017 – 2018 гг.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5184" y="3367619"/>
            <a:ext cx="5156849" cy="106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Доработка и внедрение системы управления производственными активами, технического обслуживания и ремонтов.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28B560-61C9-4D79-AD90-3D2B63DD5E28}"/>
              </a:ext>
            </a:extLst>
          </p:cNvPr>
          <p:cNvSpPr txBox="1"/>
          <p:nvPr/>
        </p:nvSpPr>
        <p:spPr>
          <a:xfrm>
            <a:off x="5945386" y="666283"/>
            <a:ext cx="403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B4D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КРУПНЕЙШИЕ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2764412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488267"/>
            <a:ext cx="2042164" cy="104241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66538" y="2090658"/>
            <a:ext cx="588007" cy="588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5184" y="2001394"/>
            <a:ext cx="4867038" cy="124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WMT - Клиника высоких технологий. </a:t>
            </a:r>
          </a:p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МИС на базе 1С:Медицина. Больница</a:t>
            </a:r>
            <a:endParaRPr lang="en-US" sz="2400" b="1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2018 – 2019 гг.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5184" y="3398843"/>
            <a:ext cx="7057616" cy="2398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Проект ЦКТП (центра корпоративной технологической поддержки).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Оптимизация высоконагруженной системы.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Внедрение системы «1С:Медицина. Больница» для оперативного учета «производственной» деятельности компании по всему бизнес-процессу – от регистратуры до выписки после операции (контактный центр, регистратура, диагностика с системным подбором диагноза, подбор медицинских средств для операций, оперативно лечение и т.д.).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DCB23-55C5-41A3-B482-6DB0E0906812}"/>
              </a:ext>
            </a:extLst>
          </p:cNvPr>
          <p:cNvSpPr txBox="1"/>
          <p:nvPr/>
        </p:nvSpPr>
        <p:spPr>
          <a:xfrm>
            <a:off x="5945386" y="666283"/>
            <a:ext cx="403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B4D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КРУПНЕЙШИЕ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3490181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488267"/>
            <a:ext cx="2042164" cy="104241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66538" y="2090658"/>
            <a:ext cx="588007" cy="588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5183" y="2001394"/>
            <a:ext cx="89475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Сеть офтальмологических клиник «Три З». </a:t>
            </a:r>
          </a:p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Корпоративная информационная система на базе 1C:ERP. </a:t>
            </a:r>
          </a:p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Управление предприятием 2</a:t>
            </a:r>
            <a:endParaRPr lang="en-US" sz="2400" b="1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2017 – </a:t>
            </a:r>
            <a:r>
              <a:rPr lang="en-US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2019 </a:t>
            </a:r>
            <a:r>
              <a:rPr lang="ru-RU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гг.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5184" y="3742872"/>
            <a:ext cx="6964483" cy="306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Внедрение полного контура финансово-хозяйственной деятельности: типовых подсистем регламентированного и управленческого учета, складского учета, планирования и бюджетирования, зарплаты и управления персоналом. Разработка и внедрение подсистемы «Медицина» для оперативного учета «производственной» деятельности компании по всему бизнес-процессу – от регистратуры до выписки после операции (контактный центр, регистратура, диагностика с системным подбором диагноза, подбор медицинских средств для операций, оперативно лечение и т.д.).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F4F46E-C45D-42C1-9125-40C77650BA8C}"/>
              </a:ext>
            </a:extLst>
          </p:cNvPr>
          <p:cNvSpPr txBox="1"/>
          <p:nvPr/>
        </p:nvSpPr>
        <p:spPr>
          <a:xfrm>
            <a:off x="5945386" y="666283"/>
            <a:ext cx="403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B4D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КРУПНЕЙШИЕ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178287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E7618B-2920-451C-8F70-5024328AC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488267"/>
            <a:ext cx="2042164" cy="104241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B2711973-658D-43B2-9721-A4EA9414D3B0}"/>
              </a:ext>
            </a:extLst>
          </p:cNvPr>
          <p:cNvSpPr/>
          <p:nvPr/>
        </p:nvSpPr>
        <p:spPr>
          <a:xfrm>
            <a:off x="566538" y="2100083"/>
            <a:ext cx="588007" cy="588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FB0D6-973E-4F35-A89B-11169E45EF16}"/>
              </a:ext>
            </a:extLst>
          </p:cNvPr>
          <p:cNvSpPr txBox="1"/>
          <p:nvPr/>
        </p:nvSpPr>
        <p:spPr>
          <a:xfrm>
            <a:off x="1375184" y="2010819"/>
            <a:ext cx="89475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АСТ - Агро-Строительные Технологии</a:t>
            </a:r>
          </a:p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Официальный дилер Джон Дир | </a:t>
            </a:r>
            <a:r>
              <a:rPr lang="ru-RU" sz="2400" b="1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John</a:t>
            </a:r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Deere</a:t>
            </a:r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.</a:t>
            </a:r>
          </a:p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«1С:Документооборот»</a:t>
            </a:r>
          </a:p>
          <a:p>
            <a:r>
              <a:rPr lang="ru-RU" sz="20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2019 г. – по настоящее время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10917E-BB2C-4ECC-BF26-14B2DD143C4C}"/>
              </a:ext>
            </a:extLst>
          </p:cNvPr>
          <p:cNvSpPr txBox="1"/>
          <p:nvPr/>
        </p:nvSpPr>
        <p:spPr>
          <a:xfrm>
            <a:off x="1375184" y="3665110"/>
            <a:ext cx="5330416" cy="106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Доработка и комплексное внедрение корпоративной информационной системы «1С:Документооборот» на платформе 1С: Предприятие 8.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862397-7625-49CE-A3BF-1F852A9F896A}"/>
              </a:ext>
            </a:extLst>
          </p:cNvPr>
          <p:cNvSpPr txBox="1"/>
          <p:nvPr/>
        </p:nvSpPr>
        <p:spPr>
          <a:xfrm>
            <a:off x="5945386" y="666283"/>
            <a:ext cx="403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B4D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КРУПНЕЙШИЕ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919814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488267"/>
            <a:ext cx="2042164" cy="104241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66538" y="2090656"/>
            <a:ext cx="588007" cy="588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5184" y="2001392"/>
            <a:ext cx="8947555" cy="12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Сеть продуктовых магазинов «ПУД» </a:t>
            </a:r>
          </a:p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(крупнейшая розничная сеть республики Крым)</a:t>
            </a:r>
            <a:endParaRPr lang="ru-RU" sz="24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2018 – 2019 гг.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5184" y="3719315"/>
            <a:ext cx="5313483" cy="106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Внедрение программного продукта «1С:Бухгалтерия 8. КОРП». Оказание консалтинговых услуг по ведению учета и сдаче отчетности.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C6C69A-2442-4A48-9A0D-C5CE5618807D}"/>
              </a:ext>
            </a:extLst>
          </p:cNvPr>
          <p:cNvSpPr txBox="1"/>
          <p:nvPr/>
        </p:nvSpPr>
        <p:spPr>
          <a:xfrm>
            <a:off x="5945386" y="666283"/>
            <a:ext cx="403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B4D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КРУПНЕЙШИЕ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1506096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488267"/>
            <a:ext cx="2042164" cy="104241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66538" y="2127244"/>
            <a:ext cx="588007" cy="588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5184" y="2010821"/>
            <a:ext cx="8947555" cy="12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АО "Мусороуборочная компания" </a:t>
            </a:r>
          </a:p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Улыбнись чистому городу г. Краснодар.</a:t>
            </a:r>
            <a:endParaRPr lang="ru-RU" sz="24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2018 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5184" y="3367622"/>
            <a:ext cx="5326183" cy="1718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Внедрение типовых подсистем на базе конфигурации «1С: Комплексная автоматизация». Разработка и внедрение собственных подсистем для учета автотранспорта, договорного отдела, санитарии. Консолидация данных для управленческого учета.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8EB75-C051-4B05-BB9D-4E245A63206C}"/>
              </a:ext>
            </a:extLst>
          </p:cNvPr>
          <p:cNvSpPr txBox="1"/>
          <p:nvPr/>
        </p:nvSpPr>
        <p:spPr>
          <a:xfrm>
            <a:off x="5945386" y="666283"/>
            <a:ext cx="403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B4D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КРУПНЕЙШИЕ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93079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488267"/>
            <a:ext cx="2042164" cy="1042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6766" y="539284"/>
            <a:ext cx="190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B4D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СТАТУСЫ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0721" y="1950976"/>
            <a:ext cx="89475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Официальный партнер фирмы 1С</a:t>
            </a:r>
            <a:endParaRPr lang="en-US" sz="20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endParaRPr lang="en-US" sz="20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r>
              <a:rPr lang="ru-RU" sz="20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Сертификация на соответствие требованиям стандарта ISO 9001:2015.</a:t>
            </a:r>
          </a:p>
          <a:p>
            <a:endParaRPr lang="ru-RU" sz="20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r>
              <a:rPr lang="ru-RU" sz="20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Участник проекта 1С:Центр ERP</a:t>
            </a:r>
          </a:p>
          <a:p>
            <a:endParaRPr lang="ru-RU" sz="20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r>
              <a:rPr lang="ru-RU" sz="20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Участник проекта 1С:КОРП</a:t>
            </a:r>
          </a:p>
          <a:p>
            <a:endParaRPr lang="ru-RU" sz="20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r>
              <a:rPr lang="ru-RU" sz="20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ЦКТП (Центр корпоративной технологической поддержки)</a:t>
            </a:r>
          </a:p>
          <a:p>
            <a:endParaRPr lang="ru-RU" sz="20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r>
              <a:rPr lang="ru-RU" sz="20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Центр реальной автоматизации</a:t>
            </a:r>
          </a:p>
          <a:p>
            <a:endParaRPr lang="ru-RU" sz="20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r>
              <a:rPr lang="ru-RU" sz="20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Участник проекта «1С:Консалтинг» по направлениям 1С: </a:t>
            </a:r>
          </a:p>
          <a:p>
            <a:r>
              <a:rPr lang="ru-RU" sz="20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Консалтинг по направлению "Бухгалтерский консалтинг" </a:t>
            </a:r>
          </a:p>
          <a:p>
            <a:r>
              <a:rPr lang="ru-RU" sz="20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и 1С:Консалтинг по направлению "Управленческий </a:t>
            </a:r>
          </a:p>
          <a:p>
            <a:r>
              <a:rPr lang="ru-RU" sz="20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консалтинг"</a:t>
            </a:r>
          </a:p>
        </p:txBody>
      </p:sp>
      <p:sp>
        <p:nvSpPr>
          <p:cNvPr id="7" name="Овал 6"/>
          <p:cNvSpPr/>
          <p:nvPr/>
        </p:nvSpPr>
        <p:spPr>
          <a:xfrm>
            <a:off x="621957" y="2074993"/>
            <a:ext cx="174748" cy="174748"/>
          </a:xfrm>
          <a:prstGeom prst="ellipse">
            <a:avLst/>
          </a:prstGeom>
          <a:solidFill>
            <a:srgbClr val="F73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1957" y="2681576"/>
            <a:ext cx="174748" cy="174748"/>
          </a:xfrm>
          <a:prstGeom prst="ellipse">
            <a:avLst/>
          </a:prstGeom>
          <a:solidFill>
            <a:srgbClr val="F73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1957" y="3306266"/>
            <a:ext cx="174748" cy="174748"/>
          </a:xfrm>
          <a:prstGeom prst="ellipse">
            <a:avLst/>
          </a:prstGeom>
          <a:solidFill>
            <a:srgbClr val="F73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1957" y="3916189"/>
            <a:ext cx="174748" cy="174748"/>
          </a:xfrm>
          <a:prstGeom prst="ellipse">
            <a:avLst/>
          </a:prstGeom>
          <a:solidFill>
            <a:srgbClr val="F73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1957" y="4513715"/>
            <a:ext cx="174748" cy="174748"/>
          </a:xfrm>
          <a:prstGeom prst="ellipse">
            <a:avLst/>
          </a:prstGeom>
          <a:solidFill>
            <a:srgbClr val="F73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21957" y="5120292"/>
            <a:ext cx="174748" cy="174748"/>
          </a:xfrm>
          <a:prstGeom prst="ellipse">
            <a:avLst/>
          </a:prstGeom>
          <a:solidFill>
            <a:srgbClr val="F73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3ED8A69-A0BA-48DD-A8F9-B72966548962}"/>
              </a:ext>
            </a:extLst>
          </p:cNvPr>
          <p:cNvSpPr/>
          <p:nvPr/>
        </p:nvSpPr>
        <p:spPr>
          <a:xfrm>
            <a:off x="621957" y="5726869"/>
            <a:ext cx="174748" cy="174748"/>
          </a:xfrm>
          <a:prstGeom prst="ellipse">
            <a:avLst/>
          </a:prstGeom>
          <a:solidFill>
            <a:srgbClr val="F73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5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9084" y="1533097"/>
            <a:ext cx="6461883" cy="610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ООО «ЭДИТ ПРО»</a:t>
            </a:r>
          </a:p>
          <a:p>
            <a:pPr algn="ctr"/>
            <a:endParaRPr lang="ru-RU" sz="1200" b="1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/>
            <a:endParaRPr lang="ru-RU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350042, г. Краснодар, ул. Садовая, дом 159, строение 1, офис 737</a:t>
            </a:r>
          </a:p>
          <a:p>
            <a:pPr algn="ctr"/>
            <a:r>
              <a:rPr lang="ru-RU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ИНН 2310207111, КПП 231001001, ОГРН 1182375034203</a:t>
            </a:r>
          </a:p>
          <a:p>
            <a:pPr algn="ctr"/>
            <a:endParaRPr lang="ru-RU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р</a:t>
            </a:r>
            <a:r>
              <a:rPr lang="en-US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/</a:t>
            </a:r>
            <a:r>
              <a:rPr lang="ru-RU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с 40702810310000336774, АО "ТИНЬКОФФ БАНК«, БИК 044525974, </a:t>
            </a:r>
          </a:p>
          <a:p>
            <a:pPr algn="ctr"/>
            <a:r>
              <a:rPr lang="ru-RU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корр. счет 30101810145250000974</a:t>
            </a:r>
          </a:p>
          <a:p>
            <a:pPr algn="ctr"/>
            <a:endParaRPr lang="ru-RU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/>
            <a:r>
              <a:rPr lang="ru-RU" sz="12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Тел</a:t>
            </a:r>
            <a:r>
              <a:rPr lang="en-US" sz="12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.: </a:t>
            </a:r>
            <a:r>
              <a:rPr lang="en-US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(861) 204-00-80  </a:t>
            </a:r>
            <a:r>
              <a:rPr lang="en-US" sz="12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E-mail: </a:t>
            </a:r>
            <a:r>
              <a:rPr lang="en-US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info@edit-pro.ru  </a:t>
            </a:r>
            <a:r>
              <a:rPr lang="ru-RU" sz="12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Сайт</a:t>
            </a:r>
            <a:r>
              <a:rPr lang="en-US" sz="12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:</a:t>
            </a:r>
            <a:r>
              <a:rPr lang="ru-RU" sz="12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 </a:t>
            </a:r>
            <a:r>
              <a:rPr lang="en-US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www.edit-pro.ru</a:t>
            </a:r>
            <a:endParaRPr lang="ru-RU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/>
            <a:endParaRPr lang="ru-RU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/>
            <a:endParaRPr lang="ru-RU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/>
            <a:r>
              <a:rPr lang="ru-RU" sz="12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Контакты</a:t>
            </a:r>
            <a:endParaRPr lang="en-US" sz="1200" b="1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/>
            <a:r>
              <a:rPr lang="en-US" sz="12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(</a:t>
            </a:r>
            <a:r>
              <a:rPr lang="ru-RU" sz="12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ваши люди в нашей компании)</a:t>
            </a:r>
          </a:p>
          <a:p>
            <a:pPr algn="ctr"/>
            <a:endParaRPr lang="ru-RU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генеральный директор Кичко Дмитрий Владимирович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моб.телефон</a:t>
            </a:r>
            <a:r>
              <a:rPr lang="ru-RU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 + </a:t>
            </a:r>
            <a:r>
              <a:rPr lang="en-US" sz="1200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whatsapp</a:t>
            </a:r>
            <a:r>
              <a:rPr lang="en-US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: +7-988-245-25-41</a:t>
            </a:r>
            <a:endParaRPr lang="ru-RU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e-mail: </a:t>
            </a:r>
            <a:r>
              <a:rPr lang="en-US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  <a:hlinkClick r:id="rId3"/>
              </a:rPr>
              <a:t>kichko@edit-pro.ru</a:t>
            </a:r>
            <a:endParaRPr lang="ru-RU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директор по работе с корпоративными клиентами </a:t>
            </a:r>
            <a:r>
              <a:rPr lang="ru-RU" sz="1200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Сапсалев</a:t>
            </a:r>
            <a:r>
              <a:rPr lang="ru-RU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 Валерий Анатольевич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моб.телефон</a:t>
            </a:r>
            <a:r>
              <a:rPr lang="ru-RU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 + </a:t>
            </a:r>
            <a:r>
              <a:rPr lang="en-US" sz="1200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whatsapp</a:t>
            </a:r>
            <a:r>
              <a:rPr lang="en-US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: +7 985 697-24-60</a:t>
            </a:r>
            <a:endParaRPr lang="ru-RU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e-mail:</a:t>
            </a:r>
            <a:r>
              <a:rPr lang="ru-RU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 </a:t>
            </a:r>
            <a:r>
              <a:rPr lang="en-US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  <a:hlinkClick r:id="rId4"/>
              </a:rPr>
              <a:t>v.sapsalev@edit-pro.ru</a:t>
            </a:r>
            <a:endParaRPr lang="ru-RU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финансовый директор Жаркова Роксана Маратовна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моб.телефон</a:t>
            </a:r>
            <a:r>
              <a:rPr lang="ru-RU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 + </a:t>
            </a:r>
            <a:r>
              <a:rPr lang="en-US" sz="1200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whatsapp</a:t>
            </a:r>
            <a:r>
              <a:rPr lang="en-US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: +7</a:t>
            </a:r>
            <a:r>
              <a:rPr lang="ru-RU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-</a:t>
            </a:r>
            <a:r>
              <a:rPr lang="en-US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918</a:t>
            </a:r>
            <a:r>
              <a:rPr lang="ru-RU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-</a:t>
            </a:r>
            <a:r>
              <a:rPr lang="en-US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464-06-92</a:t>
            </a:r>
            <a:endParaRPr lang="ru-RU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e-mail: </a:t>
            </a:r>
            <a:r>
              <a:rPr lang="en-US" sz="1200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  <a:hlinkClick r:id="rId5"/>
              </a:rPr>
              <a:t>zharkova@edit-pro.ru</a:t>
            </a:r>
            <a:endParaRPr lang="en-US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/>
            <a:endParaRPr lang="ru-RU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/>
            <a:endParaRPr lang="ru-RU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/>
            <a:endParaRPr lang="ru-RU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/>
            <a:endParaRPr lang="ru-RU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 algn="ctr"/>
            <a:endParaRPr lang="ru-RU" sz="12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5DAE9F-B634-4EDF-A3ED-C23BC90444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488267"/>
            <a:ext cx="2042164" cy="1042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26761E-CE56-479A-B66E-774CBC629DBC}"/>
              </a:ext>
            </a:extLst>
          </p:cNvPr>
          <p:cNvSpPr txBox="1"/>
          <p:nvPr/>
        </p:nvSpPr>
        <p:spPr>
          <a:xfrm>
            <a:off x="7416225" y="654729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B4D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О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97755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488267"/>
            <a:ext cx="2042164" cy="1042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4326" y="547750"/>
            <a:ext cx="183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B4D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КОМАНДА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1351" y="1960212"/>
            <a:ext cx="9575235" cy="5036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Собственная квалифицированная команда архитекторов,</a:t>
            </a:r>
            <a:r>
              <a:rPr lang="en-US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 </a:t>
            </a:r>
            <a:endParaRPr lang="ru-RU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разработчиков, аналитиков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(реализация проектов без привлечения 3-их лиц).</a:t>
            </a:r>
            <a:r>
              <a:rPr lang="en-US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 </a:t>
            </a:r>
            <a:endParaRPr lang="ru-RU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b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</a:b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     Численность производственного персонала более 100 специалистов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Квалификация специалистов подтверждена </a:t>
            </a:r>
            <a:b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</a:b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соответствующими сертификатами фирмы 1С</a:t>
            </a:r>
            <a:r>
              <a:rPr lang="en-US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Руководители проектов 1С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Эксперты по технологическим вопросам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Консультанты по направлению </a:t>
            </a:r>
            <a:r>
              <a:rPr lang="en-US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ERP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Специалисты-разработчики на платформе 1С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Системные администраторы, </a:t>
            </a:r>
            <a:r>
              <a:rPr lang="en-US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DevOps-</a:t>
            </a: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инженеры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CA93806-8A0E-442C-9970-5F78C252A7FA}"/>
              </a:ext>
            </a:extLst>
          </p:cNvPr>
          <p:cNvSpPr/>
          <p:nvPr/>
        </p:nvSpPr>
        <p:spPr>
          <a:xfrm>
            <a:off x="1056572" y="5043337"/>
            <a:ext cx="174748" cy="174748"/>
          </a:xfrm>
          <a:prstGeom prst="ellipse">
            <a:avLst/>
          </a:prstGeom>
          <a:solidFill>
            <a:srgbClr val="F73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DCA0A2C-0BC7-4097-93E7-B57CEB46D630}"/>
              </a:ext>
            </a:extLst>
          </p:cNvPr>
          <p:cNvSpPr/>
          <p:nvPr/>
        </p:nvSpPr>
        <p:spPr>
          <a:xfrm>
            <a:off x="1056572" y="5453969"/>
            <a:ext cx="174748" cy="174748"/>
          </a:xfrm>
          <a:prstGeom prst="ellipse">
            <a:avLst/>
          </a:prstGeom>
          <a:solidFill>
            <a:srgbClr val="F73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721EFA0-5FA8-481E-B8A5-05D56A28438F}"/>
              </a:ext>
            </a:extLst>
          </p:cNvPr>
          <p:cNvSpPr/>
          <p:nvPr/>
        </p:nvSpPr>
        <p:spPr>
          <a:xfrm>
            <a:off x="1056572" y="5864601"/>
            <a:ext cx="174748" cy="174748"/>
          </a:xfrm>
          <a:prstGeom prst="ellipse">
            <a:avLst/>
          </a:prstGeom>
          <a:solidFill>
            <a:srgbClr val="F73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C6326D2-7519-4FCA-9942-33E830935EBC}"/>
              </a:ext>
            </a:extLst>
          </p:cNvPr>
          <p:cNvSpPr/>
          <p:nvPr/>
        </p:nvSpPr>
        <p:spPr>
          <a:xfrm>
            <a:off x="1056572" y="6266773"/>
            <a:ext cx="174748" cy="174748"/>
          </a:xfrm>
          <a:prstGeom prst="ellipse">
            <a:avLst/>
          </a:prstGeom>
          <a:solidFill>
            <a:srgbClr val="F73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26A4FCE-BE54-458C-8388-D788493204DC}"/>
              </a:ext>
            </a:extLst>
          </p:cNvPr>
          <p:cNvSpPr/>
          <p:nvPr/>
        </p:nvSpPr>
        <p:spPr>
          <a:xfrm>
            <a:off x="1030164" y="3823193"/>
            <a:ext cx="174748" cy="174748"/>
          </a:xfrm>
          <a:prstGeom prst="ellipse">
            <a:avLst/>
          </a:prstGeom>
          <a:solidFill>
            <a:srgbClr val="F73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1FEF51A-2E03-A511-F4BF-BA6422BA5F2B}"/>
              </a:ext>
            </a:extLst>
          </p:cNvPr>
          <p:cNvSpPr/>
          <p:nvPr/>
        </p:nvSpPr>
        <p:spPr>
          <a:xfrm>
            <a:off x="1060816" y="6672509"/>
            <a:ext cx="174748" cy="174748"/>
          </a:xfrm>
          <a:prstGeom prst="ellipse">
            <a:avLst/>
          </a:prstGeom>
          <a:solidFill>
            <a:srgbClr val="F73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1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488267"/>
            <a:ext cx="2042164" cy="1042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7599" y="666283"/>
            <a:ext cx="3805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B4D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ИМПОРТОЗАМЕЩЕНИЕ</a:t>
            </a:r>
          </a:p>
        </p:txBody>
      </p:sp>
      <p:sp>
        <p:nvSpPr>
          <p:cNvPr id="6" name="Овал 5"/>
          <p:cNvSpPr/>
          <p:nvPr/>
        </p:nvSpPr>
        <p:spPr>
          <a:xfrm>
            <a:off x="566538" y="2100077"/>
            <a:ext cx="588007" cy="588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5184" y="2010813"/>
            <a:ext cx="660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Миграция бизнес-приложений 1С на российское ПО</a:t>
            </a:r>
            <a:endParaRPr lang="ru-RU" sz="2000" i="1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BBDF8-D20C-EC8A-3CE5-063EB196BD84}"/>
              </a:ext>
            </a:extLst>
          </p:cNvPr>
          <p:cNvSpPr txBox="1"/>
          <p:nvPr/>
        </p:nvSpPr>
        <p:spPr>
          <a:xfrm>
            <a:off x="1375184" y="2618941"/>
            <a:ext cx="5770683" cy="1401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Перевод и сопровождение программного обеспечения 1С: Предприятие на российское ПО: </a:t>
            </a:r>
            <a:r>
              <a:rPr lang="en-US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PostgreSQL \ Astra Linux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Автоматизация процессов тестирования и процессов обновления конфигураций.</a:t>
            </a:r>
          </a:p>
        </p:txBody>
      </p:sp>
    </p:spTree>
    <p:extLst>
      <p:ext uri="{BB962C8B-B14F-4D97-AF65-F5344CB8AC3E}">
        <p14:creationId xmlns:p14="http://schemas.microsoft.com/office/powerpoint/2010/main" val="70561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488267"/>
            <a:ext cx="2042164" cy="1042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5386" y="666283"/>
            <a:ext cx="403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B4D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КРУПНЕЙШИЕ ПРОЕКТЫ</a:t>
            </a:r>
          </a:p>
        </p:txBody>
      </p:sp>
      <p:sp>
        <p:nvSpPr>
          <p:cNvPr id="6" name="Овал 5"/>
          <p:cNvSpPr/>
          <p:nvPr/>
        </p:nvSpPr>
        <p:spPr>
          <a:xfrm>
            <a:off x="566538" y="2100077"/>
            <a:ext cx="588007" cy="588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5184" y="2010813"/>
            <a:ext cx="4974439" cy="124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Россети</a:t>
            </a:r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 Кубань (ПАО «Кубаньэнерго»). </a:t>
            </a:r>
          </a:p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1C:Энергетика</a:t>
            </a:r>
          </a:p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2017 г. – по настоящее время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5184" y="3274261"/>
            <a:ext cx="5770683" cy="1733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Сопровождение и развитие программного обеспечения 1С: Предприятие на базе конфигурации «1C:Энергетика» (на базе конфигурации работают система учета транспорта электроэнергии, система управления производственными активами, в т.ч. </a:t>
            </a:r>
            <a:r>
              <a:rPr lang="ru-RU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ТОиР</a:t>
            </a: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59974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488267"/>
            <a:ext cx="2042164" cy="104241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66538" y="2100084"/>
            <a:ext cx="588007" cy="588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5183" y="2010820"/>
            <a:ext cx="6202484" cy="2354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Россети</a:t>
            </a:r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 Кубань (ПАО «Кубаньэнерго»). </a:t>
            </a:r>
          </a:p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Корпоративная информационная система на базе 1С: Управление производственным предприятием, 1С</a:t>
            </a:r>
            <a:r>
              <a:rPr lang="en-US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: </a:t>
            </a:r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Зарплата и управление персоналом 8 КОРП.</a:t>
            </a:r>
            <a:endParaRPr lang="en-US" sz="2400" b="1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2017 г. – по настоящее время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5183" y="4365375"/>
            <a:ext cx="5592883" cy="206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Сопровождение и развитие полного контура финансово-хозяйственной деятельности, включая регламентированный учет, учет заработной платы с использованием программного обеспечения 1С:Предприятие на базе конфигурации «1С:Управление производственным предприятием».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1D9CC-60B3-4D34-98FC-54A46D1A8FB6}"/>
              </a:ext>
            </a:extLst>
          </p:cNvPr>
          <p:cNvSpPr txBox="1"/>
          <p:nvPr/>
        </p:nvSpPr>
        <p:spPr>
          <a:xfrm>
            <a:off x="5945386" y="666283"/>
            <a:ext cx="403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B4D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КРУПНЕЙШИЕ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253310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488267"/>
            <a:ext cx="2042164" cy="1042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5386" y="666283"/>
            <a:ext cx="403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B4D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КРУПНЕЙШИЕ ПРОЕКТЫ</a:t>
            </a:r>
          </a:p>
        </p:txBody>
      </p:sp>
      <p:sp>
        <p:nvSpPr>
          <p:cNvPr id="6" name="Овал 5"/>
          <p:cNvSpPr/>
          <p:nvPr/>
        </p:nvSpPr>
        <p:spPr>
          <a:xfrm>
            <a:off x="566538" y="2100077"/>
            <a:ext cx="588007" cy="588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5184" y="2010813"/>
            <a:ext cx="5254965" cy="1615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Россети</a:t>
            </a:r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 Ленэнерго (г. Санкт-Петербург). </a:t>
            </a:r>
            <a:b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1C:ERP. Управление предприятием 2</a:t>
            </a:r>
            <a:b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1С</a:t>
            </a:r>
            <a:r>
              <a:rPr lang="en-US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:</a:t>
            </a:r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Документооборот</a:t>
            </a:r>
          </a:p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2020 г. – по настоящее время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5184" y="3626705"/>
            <a:ext cx="5770683" cy="1401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Внедрение, сопровождение и развитие программного обеспечения 1С: Предприятие по направлениям управления производственными активами, в т.ч. </a:t>
            </a:r>
            <a:r>
              <a:rPr lang="ru-RU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ТОиР</a:t>
            </a: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, управления технологическими присоединениями.</a:t>
            </a:r>
          </a:p>
        </p:txBody>
      </p:sp>
    </p:spTree>
    <p:extLst>
      <p:ext uri="{BB962C8B-B14F-4D97-AF65-F5344CB8AC3E}">
        <p14:creationId xmlns:p14="http://schemas.microsoft.com/office/powerpoint/2010/main" val="291610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488267"/>
            <a:ext cx="2042164" cy="1042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5386" y="666283"/>
            <a:ext cx="403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B4D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КРУПНЕЙШИЕ ПРОЕКТЫ</a:t>
            </a:r>
          </a:p>
        </p:txBody>
      </p:sp>
      <p:sp>
        <p:nvSpPr>
          <p:cNvPr id="6" name="Овал 5"/>
          <p:cNvSpPr/>
          <p:nvPr/>
        </p:nvSpPr>
        <p:spPr>
          <a:xfrm>
            <a:off x="566538" y="2100077"/>
            <a:ext cx="588007" cy="588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5184" y="2010813"/>
            <a:ext cx="46490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ГУП Водоканал Санкт-Петербурга</a:t>
            </a:r>
            <a:b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1C:ERP. Управление предприятием 2</a:t>
            </a:r>
            <a:b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</a:br>
            <a:r>
              <a:rPr lang="ru-RU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2020 г. – по настоящее время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5184" y="3626705"/>
            <a:ext cx="5770683" cy="1733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Внедрение 1C:ERP. Управление предприятием 2.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Автоматизация направлений инвестиционного планирования и капитального строительства.</a:t>
            </a:r>
          </a:p>
          <a:p>
            <a:pPr algn="just">
              <a:lnSpc>
                <a:spcPct val="120000"/>
              </a:lnSpc>
            </a:pPr>
            <a:b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</a:b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Внедрение системы бухгалтерского и налогового учета</a:t>
            </a:r>
          </a:p>
        </p:txBody>
      </p:sp>
    </p:spTree>
    <p:extLst>
      <p:ext uri="{BB962C8B-B14F-4D97-AF65-F5344CB8AC3E}">
        <p14:creationId xmlns:p14="http://schemas.microsoft.com/office/powerpoint/2010/main" val="548182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488267"/>
            <a:ext cx="2042164" cy="104241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66538" y="2100083"/>
            <a:ext cx="588007" cy="588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5183" y="2010819"/>
            <a:ext cx="8947555" cy="12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Энергетический холдинг «Интер РАО». </a:t>
            </a:r>
          </a:p>
          <a:p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Система </a:t>
            </a:r>
            <a:r>
              <a:rPr lang="ru-RU" sz="2400" b="1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ТОиР</a:t>
            </a:r>
            <a:r>
              <a:rPr lang="ru-RU" sz="2400" b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 на базе 1C:ERP. Управление предприятием 2.</a:t>
            </a:r>
            <a:endParaRPr lang="ru-RU" sz="2400" dirty="0">
              <a:solidFill>
                <a:srgbClr val="002B4D"/>
              </a:solidFill>
              <a:latin typeface="Oranienbaum" panose="02000506080000020003" pitchFamily="2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2019 г. – 2021 </a:t>
            </a:r>
            <a:r>
              <a:rPr lang="ru-RU" sz="2000" i="1" dirty="0" err="1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г.г</a:t>
            </a:r>
            <a:r>
              <a:rPr lang="ru-RU" sz="2000" i="1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5184" y="3752296"/>
            <a:ext cx="6490349" cy="106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Разработка и внедрение системы управления производственными активами «Технологическое обслуживание и ремонт оборудования» на платформе 1С:</a:t>
            </a:r>
            <a:r>
              <a:rPr lang="en-US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ERP. </a:t>
            </a:r>
            <a:r>
              <a:rPr lang="ru-RU" dirty="0">
                <a:solidFill>
                  <a:srgbClr val="002B4D"/>
                </a:solidFill>
                <a:latin typeface="Oranienbaum" panose="02000506080000020003" pitchFamily="2" charset="0"/>
                <a:ea typeface="Verdana" panose="020B0604030504040204" pitchFamily="34" charset="0"/>
              </a:rPr>
              <a:t>Управление предприятием 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1DE96-BF90-4FB1-ABC9-DBF81C633827}"/>
              </a:ext>
            </a:extLst>
          </p:cNvPr>
          <p:cNvSpPr txBox="1"/>
          <p:nvPr/>
        </p:nvSpPr>
        <p:spPr>
          <a:xfrm>
            <a:off x="5945386" y="666283"/>
            <a:ext cx="403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B4D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КРУПНЕЙШИЕ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3613604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1179</Words>
  <Application>Microsoft Office PowerPoint</Application>
  <PresentationFormat>Произвольный</PresentationFormat>
  <Paragraphs>143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Impact</vt:lpstr>
      <vt:lpstr>Oranienbaum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Мухина Ксения Павловна - Дизайнер</dc:creator>
  <cp:lastModifiedBy>Александр Сердюк</cp:lastModifiedBy>
  <cp:revision>52</cp:revision>
  <dcterms:created xsi:type="dcterms:W3CDTF">2020-03-03T06:39:59Z</dcterms:created>
  <dcterms:modified xsi:type="dcterms:W3CDTF">2022-08-01T07:42:50Z</dcterms:modified>
</cp:coreProperties>
</file>